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274320"/>
            <a:ext cx="2286000" cy="4572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0" y="301752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新入社員 OJT 研修資料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371600"/>
            <a:ext cx="7955280" cy="219456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22960" y="1481328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3A5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経費精算業務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22960" y="2148840"/>
            <a:ext cx="7498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マニュアル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822960" y="2852928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申請から承認・精算完了まで｜担当者向け手順ガイド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94360" y="3703320"/>
            <a:ext cx="7955280" cy="1051560"/>
          </a:xfrm>
          <a:prstGeom prst="rect">
            <a:avLst/>
          </a:prstGeom>
          <a:solidFill>
            <a:srgbClr val="162D47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7490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77240" y="3959352"/>
            <a:ext cx="228600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50392" y="4032504"/>
            <a:ext cx="213969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経費精算業務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46120" y="374904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担当部門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46120" y="3959352"/>
            <a:ext cx="201168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9272" y="4032504"/>
            <a:ext cx="186537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総務部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0" y="374904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作成日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486400" y="3959352"/>
            <a:ext cx="146304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559552" y="4032504"/>
            <a:ext cx="13167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2026年3月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178040" y="374904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EC8E3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作成者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7178040" y="3959352"/>
            <a:ext cx="1188720" cy="658368"/>
          </a:xfrm>
          <a:prstGeom prst="rect">
            <a:avLst/>
          </a:prstGeom>
          <a:solidFill>
            <a:srgbClr val="1C3654"/>
          </a:solidFill>
          <a:ln w="12700">
            <a:solidFill>
              <a:srgbClr val="2F527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251192" y="4032504"/>
            <a:ext cx="10424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山田 太郎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943600" y="16459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Bayes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目　次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Contents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11556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115568"/>
            <a:ext cx="658368" cy="566928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4904" y="120700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70432" y="115214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業務の全体像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41732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目的・対象範囲・精算フロー・関係者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170432" y="139903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13" name="Text 11"/>
          <p:cNvSpPr/>
          <p:nvPr/>
        </p:nvSpPr>
        <p:spPr>
          <a:xfrm>
            <a:off x="7589520" y="120700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3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65760" y="184708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1847088"/>
            <a:ext cx="658368" cy="56692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4904" y="193852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70432" y="188366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事前準備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170432" y="214884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精算申請前に揃えるツール・書類・確認事項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170432" y="213055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20" name="Text 18"/>
          <p:cNvSpPr/>
          <p:nvPr/>
        </p:nvSpPr>
        <p:spPr>
          <a:xfrm>
            <a:off x="7589520" y="193852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365760" y="257860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2578608"/>
            <a:ext cx="658368" cy="56692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4904" y="267004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170432" y="261518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業務手順（申請〜提出）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170432" y="288036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ステップ①〜③：領収書収集・申請書記入・上長承認依頼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1170432" y="286207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27" name="Text 25"/>
          <p:cNvSpPr/>
          <p:nvPr/>
        </p:nvSpPr>
        <p:spPr>
          <a:xfrm>
            <a:off x="7589520" y="267004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5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365760" y="331012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65760" y="3310128"/>
            <a:ext cx="658368" cy="56692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4904" y="340156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04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170432" y="334670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業務手順（提出〜完了確認）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170432" y="361188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ステップ④〜⑤：経理提出・処理確認・完了報告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1170432" y="359359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34" name="Text 32"/>
          <p:cNvSpPr/>
          <p:nvPr/>
        </p:nvSpPr>
        <p:spPr>
          <a:xfrm>
            <a:off x="7589520" y="340156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6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365760" y="4041648"/>
            <a:ext cx="841248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65760" y="4041648"/>
            <a:ext cx="658368" cy="566928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74904" y="4133088"/>
            <a:ext cx="640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05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170432" y="407822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チェックリスト・付録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1170432" y="4343400"/>
            <a:ext cx="6400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完了確認・例外対応・関連書類リンク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1170432" y="4325112"/>
            <a:ext cx="7132320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dot"/>
          </a:ln>
        </p:spPr>
      </p:sp>
      <p:sp>
        <p:nvSpPr>
          <p:cNvPr id="41" name="Text 39"/>
          <p:cNvSpPr/>
          <p:nvPr/>
        </p:nvSpPr>
        <p:spPr>
          <a:xfrm>
            <a:off x="7589520" y="4133088"/>
            <a:ext cx="822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BE185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業務の全体像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Business Overview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F7FC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51560"/>
            <a:ext cx="45720" cy="178308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11480" y="1115568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" y="111556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業務の目的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11480" y="1426464"/>
            <a:ext cx="3749040" cy="123444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社員が業務遂行中に支出した費用を会社に申請・精算する手続き。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申請内容の正確性確保・不正支出防止・月次経費の適正管理が目的。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663440" y="1051560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2F7FC1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1051560"/>
            <a:ext cx="45720" cy="178308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00600" y="1115568"/>
            <a:ext cx="54864" cy="25603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10328" y="111556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対象範囲・適用条件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00600" y="1426464"/>
            <a:ext cx="3749040" cy="1234440"/>
          </a:xfrm>
          <a:prstGeom prst="rect">
            <a:avLst/>
          </a:prstGeom>
          <a:noFill/>
          <a:ln/>
        </p:spPr>
        <p:txBody>
          <a:bodyPr wrap="square" lIns="0" tIns="5080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・全正社員・契約社員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・1,000円以上の業務経費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・翌月5日までに申請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017520"/>
            <a:ext cx="2743200" cy="73152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担当者・関係部門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11480" y="3438144"/>
            <a:ext cx="2468880" cy="1170432"/>
          </a:xfrm>
          <a:prstGeom prst="rect">
            <a:avLst/>
          </a:prstGeom>
          <a:noFill/>
          <a:ln/>
        </p:spPr>
        <p:txBody>
          <a:bodyPr wrap="square" lIns="25400" tIns="5080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申請者（経費精算者）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上長（承認者）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経理部（審査・処理）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総務部（問い合わせ）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0" y="3017520"/>
            <a:ext cx="2743200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所要時間の目安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37560" y="3438144"/>
            <a:ext cx="2468880" cy="1170432"/>
          </a:xfrm>
          <a:prstGeom prst="rect">
            <a:avLst/>
          </a:prstGeom>
          <a:noFill/>
          <a:ln/>
        </p:spPr>
        <p:txBody>
          <a:bodyPr wrap="square" lIns="25400" tIns="5080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申請準備〜提出：約30分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上長承認：1〜3営業日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経理処理：3〜5営業日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126480" y="3017520"/>
            <a:ext cx="274320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26480" y="3017520"/>
            <a:ext cx="27432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17920" y="31272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実施頻度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63640" y="3438144"/>
            <a:ext cx="2468880" cy="1170432"/>
          </a:xfrm>
          <a:prstGeom prst="rect">
            <a:avLst/>
          </a:prstGeom>
          <a:noFill/>
          <a:ln/>
        </p:spPr>
        <p:txBody>
          <a:bodyPr wrap="square" lIns="25400" tIns="5080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随時（経費発生のつど）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申請締切：翌月5日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事前準備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Pre-work Checklist — 経費精算業務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105156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業務を開始する前に、以下のツール・アカウント・資料を揃えてください。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389888"/>
            <a:ext cx="164592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1554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種別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920240" y="1389888"/>
            <a:ext cx="402336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965960" y="141732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名称・内容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943600" y="1389888"/>
            <a:ext cx="3200400" cy="310896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89320" y="14173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備考（取得方法・注意点）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1755648"/>
            <a:ext cx="16459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920240" y="1755648"/>
            <a:ext cx="4023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943600" y="1755648"/>
            <a:ext cx="32004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1764792"/>
            <a:ext cx="54864" cy="694944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1901952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ツール・システム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1965960" y="1792224"/>
            <a:ext cx="393192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・経費精算申請書（Excelフォーム）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  社内ポータル &gt; 総務 &gt; 経費申請 からDL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・経費精算システム（Concur）へのログイン確認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89320" y="1792224"/>
            <a:ext cx="310896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Concurへのアクセス不可の場合は情報システム部（内線: 3500）へ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74320" y="2523744"/>
            <a:ext cx="164592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920240" y="2523744"/>
            <a:ext cx="402336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943600" y="2523744"/>
            <a:ext cx="320040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2532888"/>
            <a:ext cx="54864" cy="694944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048" y="2670048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アカウント・権限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1965960" y="2560320"/>
            <a:ext cx="393192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・Slackへのログイン（上長承認依頼に使用）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・上長のSlack IDの確認（氏名 + アカウント名）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・部門長代理の確認（上長不在時）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5989320" y="2560320"/>
            <a:ext cx="310896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Slack未インストールの場合は情報システム部（内線: 3500）へ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74320" y="3291840"/>
            <a:ext cx="16459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920240" y="3291840"/>
            <a:ext cx="402336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5943600" y="3291840"/>
            <a:ext cx="320040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3300984"/>
            <a:ext cx="54864" cy="69494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38144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参照資料・書類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1965960" y="3328416"/>
            <a:ext cx="393192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・対象月の領収書（日付順に整理済みであること）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・3ヶ月以内の領収書のみ対象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・領収書の宛名・金額・日付が判読できるか確認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5989320" y="3328416"/>
            <a:ext cx="310896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紛失した場合は「領収書紛失申告書」を提出（社内ポータル &gt; 総務）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274320" y="4059936"/>
            <a:ext cx="164592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920240" y="4059936"/>
            <a:ext cx="402336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943600" y="4059936"/>
            <a:ext cx="3200400" cy="713232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74320" y="4069080"/>
            <a:ext cx="54864" cy="694944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4048" y="420624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その他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1965960" y="4096512"/>
            <a:ext cx="393192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・申請期限の確認：翌月5日まで（土日祝日の場合は前営業日）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・経費規程（社内ポータル &gt; 総務 &gt; 規程集）を事前確認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・1,000円未満の経費は申請不要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5989320" y="4096512"/>
            <a:ext cx="3108960" cy="640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50" i="1" dirty="0">
                <a:solidFill>
                  <a:srgbClr val="6B7280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期限超過の場合は経理部（内線: 3421）へ事前連絡が必要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業務手順（前半）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Step-by-Step Procedure ①〜③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8595360" cy="347472"/>
          </a:xfrm>
          <a:prstGeom prst="rect">
            <a:avLst/>
          </a:prstGeom>
          <a:solidFill>
            <a:srgbClr val="EBF5FB"/>
          </a:solidFill>
          <a:ln w="6350">
            <a:solidFill>
              <a:srgbClr val="2F7F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1556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業務名：経費精算業務　　　　作業者：総務部　山田 太郎　　　　所要時間の目安：①〜③ 合計 約30分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1490472"/>
            <a:ext cx="36576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01752" y="1517904"/>
            <a:ext cx="310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No.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40080" y="1490472"/>
            <a:ext cx="137160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7512" y="1517904"/>
            <a:ext cx="1316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手順名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011680" y="1490472"/>
            <a:ext cx="2834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39112" y="1517904"/>
            <a:ext cx="2779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作業内容（詳細説明）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846320" y="1490472"/>
            <a:ext cx="182880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73752" y="1517904"/>
            <a:ext cx="1773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確認ポイント・注意事項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490472"/>
            <a:ext cx="548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02552" y="1517904"/>
            <a:ext cx="493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223760" y="1490472"/>
            <a:ext cx="1691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251192" y="1517904"/>
            <a:ext cx="1636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画面キャプチャ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1892808"/>
            <a:ext cx="36576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1892808"/>
            <a:ext cx="13716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0" y="1892808"/>
            <a:ext cx="2834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46320" y="1892808"/>
            <a:ext cx="18288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675120" y="1892808"/>
            <a:ext cx="548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223760" y="1892808"/>
            <a:ext cx="1691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" y="2240280"/>
            <a:ext cx="274320" cy="274320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22402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①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67512" y="1947672"/>
            <a:ext cx="1298448" cy="859536"/>
          </a:xfrm>
          <a:prstGeom prst="rect">
            <a:avLst/>
          </a:prstGeom>
          <a:noFill/>
          <a:ln/>
        </p:spPr>
        <p:txBody>
          <a:bodyPr wrap="square" lIns="0" tIns="254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領収書の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収集・整理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039112" y="1938528"/>
            <a:ext cx="276148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【誰が】申請者（本人）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【何を】出張・交際・消耗品等の領収書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【どのように】日付順に封筒へ整理し、科目（交通費・接待費等）を分類する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873752" y="1938528"/>
            <a:ext cx="175564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・領収書の日付・金額・宛名に漏れがないか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・領収書が3ヶ月以内のものか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・合計金額を手計算で確認する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702552" y="1965960"/>
            <a:ext cx="4754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本人</a:t>
            </a:r>
            <a:endParaRPr lang="en-US" sz="850" dirty="0"/>
          </a:p>
        </p:txBody>
      </p:sp>
      <p:pic>
        <p:nvPicPr>
          <p:cNvPr id="33" name="Image 0" descr="/tmp/pptx_images/pptx_step01_receip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69480" y="1938528"/>
            <a:ext cx="1572768" cy="886968"/>
          </a:xfrm>
          <a:prstGeom prst="rect">
            <a:avLst/>
          </a:prstGeom>
        </p:spPr>
      </p:pic>
      <p:sp>
        <p:nvSpPr>
          <p:cNvPr id="34" name="Shape 31"/>
          <p:cNvSpPr/>
          <p:nvPr/>
        </p:nvSpPr>
        <p:spPr>
          <a:xfrm>
            <a:off x="274320" y="2880360"/>
            <a:ext cx="36576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640080" y="2880360"/>
            <a:ext cx="137160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2011680" y="2880360"/>
            <a:ext cx="2834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846320" y="2880360"/>
            <a:ext cx="182880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5"/>
          <p:cNvSpPr/>
          <p:nvPr/>
        </p:nvSpPr>
        <p:spPr>
          <a:xfrm>
            <a:off x="6675120" y="2880360"/>
            <a:ext cx="548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7223760" y="2880360"/>
            <a:ext cx="1691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320040" y="3227832"/>
            <a:ext cx="274320" cy="274320"/>
          </a:xfrm>
          <a:prstGeom prst="ellipse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320040" y="32278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②</a:t>
            </a:r>
            <a:endParaRPr lang="en-US" sz="800" dirty="0"/>
          </a:p>
        </p:txBody>
      </p:sp>
      <p:sp>
        <p:nvSpPr>
          <p:cNvPr id="42" name="Text 39"/>
          <p:cNvSpPr/>
          <p:nvPr/>
        </p:nvSpPr>
        <p:spPr>
          <a:xfrm>
            <a:off x="667512" y="2935224"/>
            <a:ext cx="1298448" cy="859536"/>
          </a:xfrm>
          <a:prstGeom prst="rect">
            <a:avLst/>
          </a:prstGeom>
          <a:noFill/>
          <a:ln/>
        </p:spPr>
        <p:txBody>
          <a:bodyPr wrap="square" lIns="0" tIns="254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精算申請書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（Excelフォーム）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の記入・入力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2039112" y="2926080"/>
            <a:ext cx="276148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【誰が】申請者（本人）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【何を】経費精算申請書（Excelフォーム）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【どのように】社内ポータルからフォームをDL→各行に日付・科目・金額・用途を入力→合計欄を自動計算で確認</a:t>
            </a:r>
            <a:endParaRPr lang="en-US" sz="800" dirty="0"/>
          </a:p>
        </p:txBody>
      </p:sp>
      <p:sp>
        <p:nvSpPr>
          <p:cNvPr id="44" name="Text 41"/>
          <p:cNvSpPr/>
          <p:nvPr/>
        </p:nvSpPr>
        <p:spPr>
          <a:xfrm>
            <a:off x="4873752" y="2926080"/>
            <a:ext cx="175564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・用途の説明が業務関連であるか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・科目分類が正しいか（交通費・消耗品費等）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・合計金額が領収書合計と一致しているか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6702552" y="2953512"/>
            <a:ext cx="4754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本人</a:t>
            </a:r>
            <a:endParaRPr lang="en-US" sz="850" dirty="0"/>
          </a:p>
        </p:txBody>
      </p:sp>
      <p:pic>
        <p:nvPicPr>
          <p:cNvPr id="46" name="Image 1" descr="/tmp/pptx_images/pptx_step02_excel_form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2926080"/>
            <a:ext cx="1572768" cy="886968"/>
          </a:xfrm>
          <a:prstGeom prst="rect">
            <a:avLst/>
          </a:prstGeom>
        </p:spPr>
      </p:pic>
      <p:sp>
        <p:nvSpPr>
          <p:cNvPr id="47" name="Shape 43"/>
          <p:cNvSpPr/>
          <p:nvPr/>
        </p:nvSpPr>
        <p:spPr>
          <a:xfrm>
            <a:off x="274320" y="3867912"/>
            <a:ext cx="36576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8" name="Shape 44"/>
          <p:cNvSpPr/>
          <p:nvPr/>
        </p:nvSpPr>
        <p:spPr>
          <a:xfrm>
            <a:off x="640080" y="3867912"/>
            <a:ext cx="13716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9" name="Shape 45"/>
          <p:cNvSpPr/>
          <p:nvPr/>
        </p:nvSpPr>
        <p:spPr>
          <a:xfrm>
            <a:off x="2011680" y="3867912"/>
            <a:ext cx="2834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0" name="Shape 46"/>
          <p:cNvSpPr/>
          <p:nvPr/>
        </p:nvSpPr>
        <p:spPr>
          <a:xfrm>
            <a:off x="4846320" y="3867912"/>
            <a:ext cx="18288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1" name="Shape 47"/>
          <p:cNvSpPr/>
          <p:nvPr/>
        </p:nvSpPr>
        <p:spPr>
          <a:xfrm>
            <a:off x="6675120" y="3867912"/>
            <a:ext cx="548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2" name="Shape 48"/>
          <p:cNvSpPr/>
          <p:nvPr/>
        </p:nvSpPr>
        <p:spPr>
          <a:xfrm>
            <a:off x="7223760" y="3867912"/>
            <a:ext cx="1691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3" name="Shape 49"/>
          <p:cNvSpPr/>
          <p:nvPr/>
        </p:nvSpPr>
        <p:spPr>
          <a:xfrm>
            <a:off x="320040" y="4215384"/>
            <a:ext cx="274320" cy="274320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54" name="Text 50"/>
          <p:cNvSpPr/>
          <p:nvPr/>
        </p:nvSpPr>
        <p:spPr>
          <a:xfrm>
            <a:off x="320040" y="4215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③</a:t>
            </a:r>
            <a:endParaRPr lang="en-US" sz="800" dirty="0"/>
          </a:p>
        </p:txBody>
      </p:sp>
      <p:sp>
        <p:nvSpPr>
          <p:cNvPr id="55" name="Text 51"/>
          <p:cNvSpPr/>
          <p:nvPr/>
        </p:nvSpPr>
        <p:spPr>
          <a:xfrm>
            <a:off x="667512" y="3922776"/>
            <a:ext cx="1298448" cy="859536"/>
          </a:xfrm>
          <a:prstGeom prst="rect">
            <a:avLst/>
          </a:prstGeom>
          <a:noFill/>
          <a:ln/>
        </p:spPr>
        <p:txBody>
          <a:bodyPr wrap="square" lIns="0" tIns="254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上長への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承認依頼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（Slack通知）</a:t>
            </a:r>
            <a:endParaRPr lang="en-US" sz="950" dirty="0"/>
          </a:p>
        </p:txBody>
      </p:sp>
      <p:sp>
        <p:nvSpPr>
          <p:cNvPr id="56" name="Text 52"/>
          <p:cNvSpPr/>
          <p:nvPr/>
        </p:nvSpPr>
        <p:spPr>
          <a:xfrm>
            <a:off x="2039112" y="3913632"/>
            <a:ext cx="276148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【誰が】申請者（本人）→直属の上長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【何を】精算申請書（PDF化したもの）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【どのように】SlackのDMで「#経費精算申請_姓名_YYYYMM」の件名で送付し、承認サインをもらう</a:t>
            </a:r>
            <a:endParaRPr lang="en-US" sz="800" dirty="0"/>
          </a:p>
        </p:txBody>
      </p:sp>
      <p:sp>
        <p:nvSpPr>
          <p:cNvPr id="57" name="Text 53"/>
          <p:cNvSpPr/>
          <p:nvPr/>
        </p:nvSpPr>
        <p:spPr>
          <a:xfrm>
            <a:off x="4873752" y="3913632"/>
            <a:ext cx="175564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・Slackのスタンプ（✅）で承認確認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・承認が得られない場合は口頭で確認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・上長不在時は部門長代理に依頼</a:t>
            </a:r>
            <a:endParaRPr lang="en-US" sz="800" dirty="0"/>
          </a:p>
        </p:txBody>
      </p:sp>
      <p:sp>
        <p:nvSpPr>
          <p:cNvPr id="58" name="Text 54"/>
          <p:cNvSpPr/>
          <p:nvPr/>
        </p:nvSpPr>
        <p:spPr>
          <a:xfrm>
            <a:off x="6702552" y="3941064"/>
            <a:ext cx="4754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本人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059669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＋上長</a:t>
            </a:r>
            <a:endParaRPr lang="en-US" sz="850" dirty="0"/>
          </a:p>
        </p:txBody>
      </p:sp>
      <p:pic>
        <p:nvPicPr>
          <p:cNvPr id="59" name="Image 2" descr="/tmp/pptx_images/pptx_step03_slack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3913632"/>
            <a:ext cx="1572768" cy="8869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業務手順（後半）＋例外対応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Step-by-Step Procedure ④〜⑤ / Exceptions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51560"/>
            <a:ext cx="8595360" cy="347472"/>
          </a:xfrm>
          <a:prstGeom prst="rect">
            <a:avLst/>
          </a:prstGeom>
          <a:solidFill>
            <a:srgbClr val="EBF5FB"/>
          </a:solidFill>
          <a:ln w="6350">
            <a:solidFill>
              <a:srgbClr val="2F7F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1556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業務名：経費精算業務　　　　作業者：総務部 山田 太郎　　　　所要時間の目安：④〜⑤ 合計 約15分（経理処理は3〜5営業日）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1490472"/>
            <a:ext cx="36576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01752" y="1517904"/>
            <a:ext cx="310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No.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40080" y="1490472"/>
            <a:ext cx="137160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7512" y="1517904"/>
            <a:ext cx="1316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手順名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011680" y="1490472"/>
            <a:ext cx="2834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039112" y="1517904"/>
            <a:ext cx="2779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作業内容（詳細説明）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846320" y="1490472"/>
            <a:ext cx="182880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73752" y="1517904"/>
            <a:ext cx="1773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確認ポイント・注意事項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490472"/>
            <a:ext cx="548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02552" y="1517904"/>
            <a:ext cx="493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担当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223760" y="1490472"/>
            <a:ext cx="1691640" cy="347472"/>
          </a:xfrm>
          <a:prstGeom prst="rect">
            <a:avLst/>
          </a:prstGeom>
          <a:solidFill>
            <a:srgbClr val="1E3A5F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251192" y="1517904"/>
            <a:ext cx="1636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画面キャプチャ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74320" y="1892808"/>
            <a:ext cx="36576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40080" y="1892808"/>
            <a:ext cx="13716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0" y="1892808"/>
            <a:ext cx="2834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46320" y="1892808"/>
            <a:ext cx="182880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675120" y="1892808"/>
            <a:ext cx="548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223760" y="1892808"/>
            <a:ext cx="1691640" cy="96926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" y="2240280"/>
            <a:ext cx="274320" cy="27432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22402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④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67512" y="1947672"/>
            <a:ext cx="1298448" cy="859536"/>
          </a:xfrm>
          <a:prstGeom prst="rect">
            <a:avLst/>
          </a:prstGeom>
          <a:noFill/>
          <a:ln/>
        </p:spPr>
        <p:txBody>
          <a:bodyPr wrap="square" lIns="0" tIns="254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経理部への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書類提出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（月次締め）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039112" y="1938528"/>
            <a:ext cx="276148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【誰が】申請者（本人）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【何を】申請書（Excelフォーム）＋領収書原本一式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【どのように】毎月5日までに経理部の専用BOXへ投函。①申請書を印刷 ②領収書と一緒にクリップ留め ③BOXへ投函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873752" y="1938528"/>
            <a:ext cx="175564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・提出期限：毎月5日（土日祝の場合は前営業日）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・領収書原本の提出を忘れない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・電子申請は「経費精算システム」から別途送信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702552" y="1965960"/>
            <a:ext cx="4754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本人</a:t>
            </a:r>
            <a:endParaRPr lang="en-US" sz="850" dirty="0"/>
          </a:p>
        </p:txBody>
      </p:sp>
      <p:pic>
        <p:nvPicPr>
          <p:cNvPr id="33" name="Image 0" descr="/tmp/pptx_images/pptx_step04_submi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69480" y="1938528"/>
            <a:ext cx="1572768" cy="886968"/>
          </a:xfrm>
          <a:prstGeom prst="rect">
            <a:avLst/>
          </a:prstGeom>
        </p:spPr>
      </p:pic>
      <p:sp>
        <p:nvSpPr>
          <p:cNvPr id="34" name="Shape 31"/>
          <p:cNvSpPr/>
          <p:nvPr/>
        </p:nvSpPr>
        <p:spPr>
          <a:xfrm>
            <a:off x="274320" y="2880360"/>
            <a:ext cx="36576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640080" y="2880360"/>
            <a:ext cx="137160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6" name="Shape 33"/>
          <p:cNvSpPr/>
          <p:nvPr/>
        </p:nvSpPr>
        <p:spPr>
          <a:xfrm>
            <a:off x="2011680" y="2880360"/>
            <a:ext cx="2834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7" name="Shape 34"/>
          <p:cNvSpPr/>
          <p:nvPr/>
        </p:nvSpPr>
        <p:spPr>
          <a:xfrm>
            <a:off x="4846320" y="2880360"/>
            <a:ext cx="182880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8" name="Shape 35"/>
          <p:cNvSpPr/>
          <p:nvPr/>
        </p:nvSpPr>
        <p:spPr>
          <a:xfrm>
            <a:off x="6675120" y="2880360"/>
            <a:ext cx="548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9" name="Shape 36"/>
          <p:cNvSpPr/>
          <p:nvPr/>
        </p:nvSpPr>
        <p:spPr>
          <a:xfrm>
            <a:off x="7223760" y="2880360"/>
            <a:ext cx="1691640" cy="969264"/>
          </a:xfrm>
          <a:prstGeom prst="rect">
            <a:avLst/>
          </a:prstGeom>
          <a:solidFill>
            <a:srgbClr val="F0F7FD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320040" y="3227832"/>
            <a:ext cx="274320" cy="27432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320040" y="322783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⑤</a:t>
            </a:r>
            <a:endParaRPr lang="en-US" sz="800" dirty="0"/>
          </a:p>
        </p:txBody>
      </p:sp>
      <p:sp>
        <p:nvSpPr>
          <p:cNvPr id="42" name="Text 39"/>
          <p:cNvSpPr/>
          <p:nvPr/>
        </p:nvSpPr>
        <p:spPr>
          <a:xfrm>
            <a:off x="667512" y="2935224"/>
            <a:ext cx="1298448" cy="859536"/>
          </a:xfrm>
          <a:prstGeom prst="rect">
            <a:avLst/>
          </a:prstGeom>
          <a:noFill/>
          <a:ln/>
        </p:spPr>
        <p:txBody>
          <a:bodyPr wrap="square" lIns="0" tIns="2540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処理状況の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確認と完了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報告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2039112" y="2926080"/>
            <a:ext cx="276148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【誰が】申請者（本人）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【何を】経費精算システムの申請ステータス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【どのように】提出から3〜5営業日後にシステムで「承認済」を確認→当月25日の給与に振込まれることを確認</a:t>
            </a:r>
            <a:endParaRPr lang="en-US" sz="800" dirty="0"/>
          </a:p>
        </p:txBody>
      </p:sp>
      <p:sp>
        <p:nvSpPr>
          <p:cNvPr id="44" name="Text 41"/>
          <p:cNvSpPr/>
          <p:nvPr/>
        </p:nvSpPr>
        <p:spPr>
          <a:xfrm>
            <a:off x="4873752" y="2926080"/>
            <a:ext cx="1755648" cy="88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・「差戻し」の場合は理由を確認し再提出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・処理期限を過ぎても入金がない場合は経理部に問い合わせ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・振込通知メールを保管する</a:t>
            </a:r>
            <a:endParaRPr lang="en-US" sz="800" dirty="0"/>
          </a:p>
        </p:txBody>
      </p:sp>
      <p:sp>
        <p:nvSpPr>
          <p:cNvPr id="45" name="Text 42"/>
          <p:cNvSpPr/>
          <p:nvPr/>
        </p:nvSpPr>
        <p:spPr>
          <a:xfrm>
            <a:off x="6702552" y="2953512"/>
            <a:ext cx="4754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本人</a:t>
            </a:r>
            <a:endParaRPr lang="en-US" sz="850" dirty="0"/>
          </a:p>
          <a:p>
            <a:pPr algn="ctr" indent="0" marL="0">
              <a:buNone/>
            </a:pPr>
            <a:r>
              <a:rPr lang="en-US" sz="850" b="1" dirty="0">
                <a:solidFill>
                  <a:srgbClr val="D97706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＋経理</a:t>
            </a:r>
            <a:endParaRPr lang="en-US" sz="850" dirty="0"/>
          </a:p>
        </p:txBody>
      </p:sp>
      <p:pic>
        <p:nvPicPr>
          <p:cNvPr id="46" name="Image 1" descr="/tmp/pptx_images/pptx_step05_confirm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0" y="2926080"/>
            <a:ext cx="1572768" cy="886968"/>
          </a:xfrm>
          <a:prstGeom prst="rect">
            <a:avLst/>
          </a:prstGeom>
        </p:spPr>
      </p:pic>
      <p:sp>
        <p:nvSpPr>
          <p:cNvPr id="47" name="Shape 43"/>
          <p:cNvSpPr/>
          <p:nvPr/>
        </p:nvSpPr>
        <p:spPr>
          <a:xfrm>
            <a:off x="274320" y="3840480"/>
            <a:ext cx="54864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8" name="Text 44"/>
          <p:cNvSpPr/>
          <p:nvPr/>
        </p:nvSpPr>
        <p:spPr>
          <a:xfrm>
            <a:off x="384048" y="384048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例外・トラブル対応</a:t>
            </a:r>
            <a:endParaRPr lang="en-US" sz="1200" dirty="0"/>
          </a:p>
        </p:txBody>
      </p:sp>
      <p:sp>
        <p:nvSpPr>
          <p:cNvPr id="49" name="Shape 45"/>
          <p:cNvSpPr/>
          <p:nvPr/>
        </p:nvSpPr>
        <p:spPr>
          <a:xfrm>
            <a:off x="274320" y="4133088"/>
            <a:ext cx="4160520" cy="658368"/>
          </a:xfrm>
          <a:prstGeom prst="rect">
            <a:avLst/>
          </a:prstGeom>
          <a:solidFill>
            <a:srgbClr val="F3F0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0" name="Shape 46"/>
          <p:cNvSpPr/>
          <p:nvPr/>
        </p:nvSpPr>
        <p:spPr>
          <a:xfrm>
            <a:off x="274320" y="4133088"/>
            <a:ext cx="4160520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1" name="Text 47"/>
          <p:cNvSpPr/>
          <p:nvPr/>
        </p:nvSpPr>
        <p:spPr>
          <a:xfrm>
            <a:off x="365760" y="415137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⚠ 領収書を紛失した場合</a:t>
            </a:r>
            <a:endParaRPr lang="en-US" sz="900" dirty="0"/>
          </a:p>
        </p:txBody>
      </p:sp>
      <p:sp>
        <p:nvSpPr>
          <p:cNvPr id="52" name="Text 48"/>
          <p:cNvSpPr/>
          <p:nvPr/>
        </p:nvSpPr>
        <p:spPr>
          <a:xfrm>
            <a:off x="365760" y="4425696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上長に報告の上、「領収書紛失申告書」を作成して提出（1件あたり上限5,000円）</a:t>
            </a:r>
            <a:endParaRPr lang="en-US" sz="850" dirty="0"/>
          </a:p>
        </p:txBody>
      </p:sp>
      <p:sp>
        <p:nvSpPr>
          <p:cNvPr id="53" name="Shape 49"/>
          <p:cNvSpPr/>
          <p:nvPr/>
        </p:nvSpPr>
        <p:spPr>
          <a:xfrm>
            <a:off x="4663440" y="4133088"/>
            <a:ext cx="4160520" cy="658368"/>
          </a:xfrm>
          <a:prstGeom prst="rect">
            <a:avLst/>
          </a:prstGeom>
          <a:solidFill>
            <a:srgbClr val="F3F0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Shape 50"/>
          <p:cNvSpPr/>
          <p:nvPr/>
        </p:nvSpPr>
        <p:spPr>
          <a:xfrm>
            <a:off x="4663440" y="4133088"/>
            <a:ext cx="4160520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5" name="Text 51"/>
          <p:cNvSpPr/>
          <p:nvPr/>
        </p:nvSpPr>
        <p:spPr>
          <a:xfrm>
            <a:off x="4754880" y="415137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⚠ 申請期限（月5日）を過ぎた場合</a:t>
            </a:r>
            <a:endParaRPr lang="en-US" sz="900" dirty="0"/>
          </a:p>
        </p:txBody>
      </p:sp>
      <p:sp>
        <p:nvSpPr>
          <p:cNvPr id="56" name="Text 52"/>
          <p:cNvSpPr/>
          <p:nvPr/>
        </p:nvSpPr>
        <p:spPr>
          <a:xfrm>
            <a:off x="4754880" y="4425696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翌月まとめて申請。3ヶ月以上経過した場合は自己負担になるため速やかに経理へ相談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チェックリスト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Completion Checklist｜経費精算業務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65760" y="1051560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提出前に以下の項目をすべて確認してください。未チェックがある場合は提出しないでください。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274320" y="1371600"/>
            <a:ext cx="4160520" cy="18470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371600"/>
            <a:ext cx="4160520" cy="365760"/>
          </a:xfrm>
          <a:prstGeom prst="rect">
            <a:avLst/>
          </a:prstGeom>
          <a:solidFill>
            <a:srgbClr val="2F7FC1"/>
          </a:solidFill>
          <a:ln w="12700">
            <a:solidFill>
              <a:srgbClr val="2F7FC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426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申請書の記入チェック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1865376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187452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精算申請書に氏名・部署・申請月を記入しているか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84048" y="2157984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2212848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2221992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全ての領収書を漏れなく記入しているか（枚数確認）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84048" y="2505456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1480" y="256032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" y="2569464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科目分類（交通費・消耗品費・接待費等）が正しいか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84048" y="2852928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1480" y="2907792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2F7FC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49808" y="2916936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合計金額が領収書の合計と一致しているか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371600"/>
            <a:ext cx="4160520" cy="18470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1371600"/>
            <a:ext cx="416052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1426464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提出書類の確認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846320" y="1865376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84648" y="1874520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領収書原本がすべて揃っているか（コピー不可）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818888" y="2157984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46320" y="2212848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84648" y="2221992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上長の承認（Slackスタンプ✅）を取得済みか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18888" y="2505456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46320" y="2560320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184648" y="2569464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申請書を印刷して領収書とクリップ留めしたか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818888" y="2852928"/>
            <a:ext cx="394106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46320" y="2907792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84648" y="2916936"/>
            <a:ext cx="3557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電子申請（経費精算システム）の入力も完了したか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274320" y="2926080"/>
            <a:ext cx="8595360" cy="147218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274320" y="2926080"/>
            <a:ext cx="8595360" cy="3657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11480" y="2980944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提出後・完了確認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11480" y="3419856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9808" y="3429000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経理部の専用BOXへ投函したか（月5日17:00まで）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84048" y="3703320"/>
            <a:ext cx="837590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11480" y="3758184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49808" y="3767328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提出から5営業日後にシステムでステータスを確認したか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84048" y="4041648"/>
            <a:ext cx="8375904" cy="0"/>
          </a:xfrm>
          <a:prstGeom prst="line">
            <a:avLst/>
          </a:prstGeom>
          <a:noFill/>
          <a:ln w="6350">
            <a:solidFill>
              <a:srgbClr val="D1D5D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11480" y="4096512"/>
            <a:ext cx="256032" cy="256032"/>
          </a:xfrm>
          <a:prstGeom prst="rect">
            <a:avLst/>
          </a:prstGeom>
          <a:solidFill>
            <a:srgbClr val="FFFFFF"/>
          </a:solidFill>
          <a:ln w="19050">
            <a:solidFill>
              <a:srgbClr val="D97706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9808" y="4105656"/>
            <a:ext cx="7991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当月25日に振込が完了したことを給与明細で確認したか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274320" y="4681728"/>
            <a:ext cx="8595360" cy="219456"/>
          </a:xfrm>
          <a:prstGeom prst="rect">
            <a:avLst/>
          </a:prstGeom>
          <a:solidFill>
            <a:srgbClr val="EBF5FB"/>
          </a:solidFill>
          <a:ln w="6350">
            <a:solidFill>
              <a:srgbClr val="2F7FC1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11480" y="46908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申請者：山田 太郎　　　　確認日：　　年　　月　　日　　　　上長確認者：　　　　　　　　承認署名：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457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付録・参考資料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Appendix / Reference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946904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A8C8E8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© ベイズマネジメント　業務マニュアルサンプル｜経費精算業務（新入社員OJT）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74320" y="1097280"/>
            <a:ext cx="41148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097280"/>
            <a:ext cx="45720" cy="20116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11480" y="1170432"/>
            <a:ext cx="54864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21208" y="117043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関連フォーム・書類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1508760"/>
            <a:ext cx="374904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48640" y="1545336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経費精算申請書（Excelフォーム）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1728216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社内ポータル &gt; 総務 &gt; 経費申請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11480" y="1984248"/>
            <a:ext cx="3749040" cy="420624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2020824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領収書紛失申告書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2203704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社内ポータル &gt; 総務 &gt; 書類一覧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11480" y="2459736"/>
            <a:ext cx="374904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496312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交際費申請・接待報告書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" y="2679192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社内ポータル &gt; 総務 &gt; 経費申請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663440" y="1097280"/>
            <a:ext cx="411480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63440" y="1097280"/>
            <a:ext cx="45720" cy="20116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00600" y="1170432"/>
            <a:ext cx="54864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10328" y="117043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参照システム・連絡先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00600" y="1508760"/>
            <a:ext cx="374904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37760" y="1545336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経費精算システム（Concur）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937760" y="1728216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http://concur.社内/login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800600" y="1984248"/>
            <a:ext cx="3749040" cy="420624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37760" y="2020824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勤怠・給与明細システム（SmartHR）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937760" y="2203704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http://smarthr.社内/login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800600" y="2459736"/>
            <a:ext cx="3749040" cy="420624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37760" y="2496312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11827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経理部 問い合わせ窓口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937760" y="2679192"/>
            <a:ext cx="33832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2F7FC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経理部 内線: 3421 / keiri@vasemgt.com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74320" y="3246120"/>
            <a:ext cx="8595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274320" y="3246120"/>
            <a:ext cx="45720" cy="14173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11480" y="3310128"/>
            <a:ext cx="54864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21208" y="3310128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改訂履歴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411480" y="3630168"/>
            <a:ext cx="685800" cy="274320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8912" y="3648456"/>
            <a:ext cx="6309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版数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1097280" y="3630168"/>
            <a:ext cx="1280160" cy="274320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124712" y="3648456"/>
            <a:ext cx="122529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改訂日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377440" y="3630168"/>
            <a:ext cx="3931920" cy="274320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404872" y="3648456"/>
            <a:ext cx="38770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改訂内容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309360" y="3630168"/>
            <a:ext cx="1371600" cy="274320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36792" y="364845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改訂者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680960" y="3630168"/>
            <a:ext cx="1371600" cy="274320"/>
          </a:xfrm>
          <a:prstGeom prst="rect">
            <a:avLst/>
          </a:prstGeom>
          <a:solidFill>
            <a:srgbClr val="7C3AED"/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708392" y="3648456"/>
            <a:ext cx="131673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承認者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11480" y="3913632"/>
            <a:ext cx="685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1097280" y="3913632"/>
            <a:ext cx="12801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377440" y="3913632"/>
            <a:ext cx="39319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309360" y="3913632"/>
            <a:ext cx="13716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7680960" y="3913632"/>
            <a:ext cx="13716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38912" y="3950208"/>
            <a:ext cx="6309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1.0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1124712" y="3950208"/>
            <a:ext cx="12252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2025/04/01</a:t>
            </a:r>
            <a:endParaRPr lang="en-US" sz="850" dirty="0"/>
          </a:p>
        </p:txBody>
      </p:sp>
      <p:sp>
        <p:nvSpPr>
          <p:cNvPr id="54" name="Text 52"/>
          <p:cNvSpPr/>
          <p:nvPr/>
        </p:nvSpPr>
        <p:spPr>
          <a:xfrm>
            <a:off x="2404872" y="3950208"/>
            <a:ext cx="38770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初版作成（新入社員OJT用）</a:t>
            </a:r>
            <a:endParaRPr lang="en-US" sz="850" dirty="0"/>
          </a:p>
        </p:txBody>
      </p:sp>
      <p:sp>
        <p:nvSpPr>
          <p:cNvPr id="55" name="Text 53"/>
          <p:cNvSpPr/>
          <p:nvPr/>
        </p:nvSpPr>
        <p:spPr>
          <a:xfrm>
            <a:off x="6336792" y="3950208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山田 太郎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7708392" y="3950208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佐藤 部長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411480" y="4169664"/>
            <a:ext cx="685800" cy="24688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097280" y="4169664"/>
            <a:ext cx="1280160" cy="24688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2377440" y="4169664"/>
            <a:ext cx="3931920" cy="24688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309360" y="4169664"/>
            <a:ext cx="1371600" cy="24688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7680960" y="4169664"/>
            <a:ext cx="1371600" cy="246888"/>
          </a:xfrm>
          <a:prstGeom prst="rect">
            <a:avLst/>
          </a:prstGeom>
          <a:solidFill>
            <a:srgbClr val="F5F7FA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438912" y="4206240"/>
            <a:ext cx="6309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1.1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1124712" y="4206240"/>
            <a:ext cx="12252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2026/01/15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2404872" y="4206240"/>
            <a:ext cx="38770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電子申請手順（Concur）を追記。提出期限を翌月5日に変更</a:t>
            </a:r>
            <a:endParaRPr lang="en-US" sz="850" dirty="0"/>
          </a:p>
        </p:txBody>
      </p:sp>
      <p:sp>
        <p:nvSpPr>
          <p:cNvPr id="65" name="Text 63"/>
          <p:cNvSpPr/>
          <p:nvPr/>
        </p:nvSpPr>
        <p:spPr>
          <a:xfrm>
            <a:off x="6336792" y="4206240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山田 太郎</a:t>
            </a:r>
            <a:endParaRPr lang="en-US" sz="850" dirty="0"/>
          </a:p>
        </p:txBody>
      </p:sp>
      <p:sp>
        <p:nvSpPr>
          <p:cNvPr id="66" name="Text 64"/>
          <p:cNvSpPr/>
          <p:nvPr/>
        </p:nvSpPr>
        <p:spPr>
          <a:xfrm>
            <a:off x="7708392" y="4206240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佐藤 部長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411480" y="4425696"/>
            <a:ext cx="6858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1097280" y="4425696"/>
            <a:ext cx="128016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2377440" y="4425696"/>
            <a:ext cx="393192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6309360" y="4425696"/>
            <a:ext cx="13716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7680960" y="4425696"/>
            <a:ext cx="1371600" cy="246888"/>
          </a:xfrm>
          <a:prstGeom prst="rect">
            <a:avLst/>
          </a:prstGeom>
          <a:solidFill>
            <a:srgbClr val="FFFFFF"/>
          </a:solidFill>
          <a:ln w="6350">
            <a:solidFill>
              <a:srgbClr val="D1D5DB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438912" y="4462272"/>
            <a:ext cx="6309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1.2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1124712" y="4462272"/>
            <a:ext cx="12252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2026/03/26</a:t>
            </a:r>
            <a:endParaRPr lang="en-US" sz="850" dirty="0"/>
          </a:p>
        </p:txBody>
      </p:sp>
      <p:sp>
        <p:nvSpPr>
          <p:cNvPr id="74" name="Text 72"/>
          <p:cNvSpPr/>
          <p:nvPr/>
        </p:nvSpPr>
        <p:spPr>
          <a:xfrm>
            <a:off x="2404872" y="4462272"/>
            <a:ext cx="38770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例外対応セクション追加（領収書紛失・期限超過）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6336792" y="4462272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山田 太郎</a:t>
            </a:r>
            <a:endParaRPr lang="en-US" sz="850" dirty="0"/>
          </a:p>
        </p:txBody>
      </p:sp>
      <p:sp>
        <p:nvSpPr>
          <p:cNvPr id="76" name="Text 74"/>
          <p:cNvSpPr/>
          <p:nvPr/>
        </p:nvSpPr>
        <p:spPr>
          <a:xfrm>
            <a:off x="7708392" y="4462272"/>
            <a:ext cx="1316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74151"/>
                </a:solidFill>
                <a:latin typeface="メイリオ" pitchFamily="34" charset="0"/>
                <a:ea typeface="メイリオ" pitchFamily="34" charset="-122"/>
                <a:cs typeface="メイリオ" pitchFamily="34" charset="-120"/>
              </a:rPr>
              <a:t>佐藤 部長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業務マニュアルサンプル_経費精算業務_新入社員OJT</dc:title>
  <dc:subject>PptxGenJS Presentation</dc:subject>
  <dc:creator>ベイズマネジメント</dc:creator>
  <cp:lastModifiedBy>ベイズマネジメント</cp:lastModifiedBy>
  <cp:revision>1</cp:revision>
  <dcterms:created xsi:type="dcterms:W3CDTF">2026-03-26T09:21:22Z</dcterms:created>
  <dcterms:modified xsi:type="dcterms:W3CDTF">2026-03-26T09:21:22Z</dcterms:modified>
</cp:coreProperties>
</file>